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6" r:id="rId12"/>
    <p:sldId id="271" r:id="rId13"/>
    <p:sldId id="272" r:id="rId14"/>
    <p:sldId id="273" r:id="rId15"/>
    <p:sldId id="274" r:id="rId16"/>
    <p:sldId id="277" r:id="rId17"/>
    <p:sldId id="275" r:id="rId18"/>
    <p:sldId id="284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9" r:id="rId2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CCCC"/>
    <a:srgbClr val="005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316" y="-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0F11-8583-425A-98DC-49749E99540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800C4-C5C0-4246-94F4-359FC488342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800C4-C5C0-4246-94F4-359FC488342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0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800C4-C5C0-4246-94F4-359FC488342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0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4865" y="1259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46727" y="365919"/>
            <a:ext cx="5274562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Экскурсия в библиотеку</a:t>
            </a: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9" y="1186098"/>
            <a:ext cx="3379664" cy="2253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 rot="203201">
            <a:off x="4048918" y="1527824"/>
            <a:ext cx="287424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Прошла очень интересно. Мы слушали, смотрели презентацию.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270643">
            <a:off x="799399" y="4003682"/>
            <a:ext cx="20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Узнали много интересного о мячах.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080370">
            <a:off x="923028" y="769180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даже стали  постоянными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читателями библиотеки….</a:t>
            </a:r>
          </a:p>
          <a:p>
            <a:pPr algn="ctr"/>
            <a:endParaRPr lang="ru-RU" sz="24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54" y="3556944"/>
            <a:ext cx="3208266" cy="2138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450">
            <a:off x="420131" y="5538884"/>
            <a:ext cx="3523682" cy="234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090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2" y="4572000"/>
            <a:ext cx="1872208" cy="3328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16" y="1907704"/>
            <a:ext cx="2672367" cy="1603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5"/>
          <a:stretch/>
        </p:blipFill>
        <p:spPr>
          <a:xfrm>
            <a:off x="620688" y="1547664"/>
            <a:ext cx="2656936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82783" y="764868"/>
            <a:ext cx="5344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Мы решили попробовать сделать мячи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своими руками.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149" y="4140391"/>
            <a:ext cx="2554852" cy="3406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51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4914" y="6156176"/>
            <a:ext cx="50405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  <a:ea typeface="Gungsuh" pitchFamily="18" charset="-127"/>
              </a:rPr>
              <a:t>Вместе с родителями мы сделали мячи и теперь у нас в группе есть свой мини музей мячей.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Gungsuh" pitchFamily="18" charset="-127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Gungsuh" pitchFamily="18" charset="-127"/>
              </a:rPr>
              <a:t>«Мячи такие разные»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  <a:ea typeface="Gungsuh" pitchFamily="18" charset="-127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t="9825" r="18579" b="15585"/>
          <a:stretch/>
        </p:blipFill>
        <p:spPr>
          <a:xfrm>
            <a:off x="707365" y="539552"/>
            <a:ext cx="2001555" cy="2074681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9" t="30207" r="29441" b="15284"/>
          <a:stretch/>
        </p:blipFill>
        <p:spPr>
          <a:xfrm>
            <a:off x="2950873" y="788165"/>
            <a:ext cx="1447960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20762" r="25628" b="16462"/>
          <a:stretch/>
        </p:blipFill>
        <p:spPr>
          <a:xfrm>
            <a:off x="4642014" y="1619672"/>
            <a:ext cx="1584176" cy="1506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5" t="30207" r="19448"/>
          <a:stretch/>
        </p:blipFill>
        <p:spPr>
          <a:xfrm>
            <a:off x="678350" y="3279260"/>
            <a:ext cx="1886553" cy="1685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40155" r="27799" b="5900"/>
          <a:stretch/>
        </p:blipFill>
        <p:spPr>
          <a:xfrm>
            <a:off x="2708920" y="2525102"/>
            <a:ext cx="1833931" cy="189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32973" r="19697"/>
          <a:stretch/>
        </p:blipFill>
        <p:spPr>
          <a:xfrm>
            <a:off x="4542851" y="3851920"/>
            <a:ext cx="1877262" cy="162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 t="35941" r="28753" b="4838"/>
          <a:stretch/>
        </p:blipFill>
        <p:spPr>
          <a:xfrm>
            <a:off x="2682403" y="4664953"/>
            <a:ext cx="1538686" cy="156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954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8" y="1471777"/>
            <a:ext cx="4218287" cy="2812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422237"/>
            <a:ext cx="4437112" cy="295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8575" y="7380312"/>
            <a:ext cx="4425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казывается на этом красивом  мяче не только можно прыгать но и здорово упражнения выполнять.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466" y="382970"/>
            <a:ext cx="4548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детей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фитбол – это и спорт, и полезный массаж, и огромное удовольствие, </a:t>
            </a: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 главное и игра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90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0" y="1043608"/>
            <a:ext cx="5292587" cy="352839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1052736" y="4932040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Юные исследователи провели опыт, и узнали что большинство мячей легкие и плавают на поверхности воды. Оказалось что мяч –прыгун тонет в воде.</a:t>
            </a:r>
            <a:endParaRPr lang="ru-RU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05" y="1187624"/>
            <a:ext cx="4536505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3923928"/>
            <a:ext cx="3068960" cy="20459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00" y="5796136"/>
            <a:ext cx="3528392" cy="2352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44" y="356627"/>
            <a:ext cx="3697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нашей группе заработал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«Дыхательный центр»</a:t>
            </a:r>
            <a:endParaRPr lang="ru-RU" sz="2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907" y="8196470"/>
            <a:ext cx="6074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  <a:ea typeface="Gungsuh" pitchFamily="18" charset="-127"/>
              </a:rPr>
              <a:t>Соревновались кто быстрее надует мяч.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  <a:ea typeface="Gungsuh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499" y="4528197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Прошли баталии по воздушному футболу</a:t>
            </a:r>
            <a:r>
              <a:rPr lang="ru-RU" i="1" dirty="0" smtClean="0"/>
              <a:t>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963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3203848"/>
            <a:ext cx="5157192" cy="3438128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80728" y="7164288"/>
            <a:ext cx="51347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Интересные факты о мячах</a:t>
            </a:r>
          </a:p>
          <a:p>
            <a:r>
              <a:rPr lang="ru-RU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  мы находили в книгах.</a:t>
            </a:r>
            <a:endParaRPr lang="ru-RU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2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03">
            <a:off x="834981" y="5694916"/>
            <a:ext cx="3068909" cy="2045939"/>
          </a:xfrm>
          <a:prstGeom prst="rect">
            <a:avLst/>
          </a:prstGeom>
          <a:effectLst>
            <a:glow rad="228600">
              <a:schemeClr val="accent4">
                <a:lumMod val="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847">
            <a:off x="548680" y="755576"/>
            <a:ext cx="3730724" cy="2487150"/>
          </a:xfrm>
          <a:prstGeom prst="rect">
            <a:avLst/>
          </a:prstGeom>
          <a:effectLst>
            <a:glow rad="228600">
              <a:schemeClr val="accent4">
                <a:lumMod val="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067">
            <a:off x="734617" y="3126727"/>
            <a:ext cx="3645024" cy="2430016"/>
          </a:xfrm>
          <a:prstGeom prst="rect">
            <a:avLst/>
          </a:prstGeom>
          <a:effectLst>
            <a:glow rad="228600">
              <a:schemeClr val="accent4">
                <a:lumMod val="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 rot="21054757">
            <a:off x="4476267" y="519729"/>
            <a:ext cx="21298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Calibri" pitchFamily="34" charset="0"/>
              </a:rPr>
              <a:t>Когда лепили теннисные мячи из цветного соленого теста , мы узнали что первый теннисный мяч был сделан из дерева.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21255394">
            <a:off x="4046135" y="4978946"/>
            <a:ext cx="24178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Calibri" pitchFamily="34" charset="0"/>
              </a:rPr>
              <a:t>В теннис любим мы играть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alibri" pitchFamily="34" charset="0"/>
              </a:rPr>
              <a:t>Нужно шариком попасть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alibri" pitchFamily="34" charset="0"/>
              </a:rPr>
              <a:t>Не в ладошки и не в сетку –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alibri" pitchFamily="34" charset="0"/>
              </a:rPr>
              <a:t>В центр маленькой ракетки.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Calibri" pitchFamily="34" charset="0"/>
              </a:rPr>
              <a:t>Как коснулся –отбивай, другу шарик направля</a:t>
            </a:r>
            <a:r>
              <a:rPr lang="ru-RU" sz="2000" dirty="0" smtClean="0">
                <a:latin typeface="Calibri" pitchFamily="34" charset="0"/>
              </a:rPr>
              <a:t>й</a:t>
            </a:r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2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77" y="1246326"/>
            <a:ext cx="3960440" cy="2640293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78" y="6189747"/>
            <a:ext cx="3348372" cy="2232248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9" y="5210058"/>
            <a:ext cx="2526239" cy="1959379"/>
          </a:xfrm>
          <a:prstGeom prst="rect">
            <a:avLst/>
          </a:pr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627104" y="482720"/>
            <a:ext cx="3417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  <a:cs typeface="Arabic Typesetting" pitchFamily="66" charset="-78"/>
              </a:rPr>
              <a:t>Так же у нас появилась </a:t>
            </a:r>
          </a:p>
          <a:p>
            <a:r>
              <a:rPr lang="ru-RU" sz="2000" dirty="0" smtClean="0">
                <a:latin typeface="Segoe Print" pitchFamily="2" charset="0"/>
                <a:cs typeface="Arabic Typesetting" pitchFamily="66" charset="-78"/>
              </a:rPr>
              <a:t>     </a:t>
            </a:r>
            <a:r>
              <a:rPr lang="ru-RU" sz="2400" dirty="0" smtClean="0">
                <a:solidFill>
                  <a:srgbClr val="FF0000"/>
                </a:solidFill>
                <a:latin typeface="Segoe Print" pitchFamily="2" charset="0"/>
                <a:cs typeface="Arabic Typesetting" pitchFamily="66" charset="-78"/>
              </a:rPr>
              <a:t>«Школа мяча»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  <a:cs typeface="Arabic Typesetting" pitchFamily="66" charset="-78"/>
              </a:rPr>
              <a:t>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Segoe Print" pitchFamily="2" charset="0"/>
              <a:cs typeface="Arabic Typesetting" pitchFamily="66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667" y="3886619"/>
            <a:ext cx="5150799" cy="132343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Calibri" pitchFamily="34" charset="0"/>
                <a:cs typeface="Arabic Typesetting" pitchFamily="66" charset="-78"/>
              </a:rPr>
              <a:t>Где наши мамы вместе  с нами  выполняли различные упражнения на фитболах.</a:t>
            </a:r>
          </a:p>
          <a:p>
            <a:r>
              <a:rPr lang="ru-RU" sz="2000" b="1" i="1" dirty="0" smtClean="0">
                <a:solidFill>
                  <a:schemeClr val="tx2"/>
                </a:solidFill>
                <a:latin typeface="Calibri" pitchFamily="34" charset="0"/>
                <a:cs typeface="Arabic Typesetting" pitchFamily="66" charset="-78"/>
              </a:rPr>
              <a:t> Что помогло оздоровлению и хорошему настроению! </a:t>
            </a:r>
            <a:endParaRPr lang="ru-RU" sz="2000" b="1" i="1" dirty="0">
              <a:solidFill>
                <a:schemeClr val="tx2"/>
              </a:solidFill>
              <a:latin typeface="Calibri" pitchFamily="34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22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5"/>
          <a:stretch/>
        </p:blipFill>
        <p:spPr>
          <a:xfrm rot="496232">
            <a:off x="3445209" y="895735"/>
            <a:ext cx="2378546" cy="208823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03" y="7128346"/>
            <a:ext cx="2378546" cy="158569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5" y="3635896"/>
            <a:ext cx="2592288" cy="17281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2"/>
          <a:stretch/>
        </p:blipFill>
        <p:spPr>
          <a:xfrm>
            <a:off x="3675123" y="5125879"/>
            <a:ext cx="2118544" cy="200968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1" y="3006787"/>
            <a:ext cx="2963763" cy="19758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9" y="5652120"/>
            <a:ext cx="2671863" cy="178124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 r="67152" b="9759"/>
          <a:stretch/>
        </p:blipFill>
        <p:spPr>
          <a:xfrm>
            <a:off x="1029492" y="1004255"/>
            <a:ext cx="1820368" cy="254894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029492" y="250088"/>
            <a:ext cx="5291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33CC"/>
                </a:solidFill>
                <a:latin typeface="Arial Narrow" pitchFamily="34" charset="0"/>
              </a:rPr>
              <a:t>А так же мы решили узнать как  фитбол здоровью помогает.</a:t>
            </a:r>
            <a:endParaRPr lang="ru-RU" sz="2000" b="1" i="1" dirty="0">
              <a:solidFill>
                <a:srgbClr val="0033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5"/>
          <a:stretch/>
        </p:blipFill>
        <p:spPr>
          <a:xfrm>
            <a:off x="2287141" y="3811188"/>
            <a:ext cx="2677827" cy="220792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1" y="6300192"/>
            <a:ext cx="3096344" cy="206422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"/>
          <a:stretch/>
        </p:blipFill>
        <p:spPr>
          <a:xfrm>
            <a:off x="770223" y="1403648"/>
            <a:ext cx="3191594" cy="228590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483386" y="570375"/>
            <a:ext cx="6285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Мы решили поставить эксперимент и узнать,</a:t>
            </a:r>
          </a:p>
          <a:p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Правда ли игры в </a:t>
            </a:r>
            <a:r>
              <a:rPr lang="ru-RU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м</a:t>
            </a:r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яч, помогают стать.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9080" y="2496566"/>
            <a:ext cx="1547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Меткими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020" y="459211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Сильными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1909" y="7344072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Ловкими!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06416" y="859024"/>
            <a:ext cx="9468544" cy="7101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4865" y="1259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203201">
            <a:off x="4051112" y="2161342"/>
            <a:ext cx="244565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456" y="7884369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358" y="8424"/>
            <a:ext cx="57839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Мы посетили спортивный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комплекс «Атлант»</a:t>
            </a:r>
            <a:endParaRPr lang="ru-RU" sz="2800" b="1" dirty="0">
              <a:solidFill>
                <a:srgbClr val="FF0000"/>
              </a:solidFill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01" y="3450012"/>
            <a:ext cx="3553787" cy="2470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glow rad="139700">
              <a:schemeClr val="accent6">
                <a:lumMod val="60000"/>
                <a:lumOff val="40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20" y="1063205"/>
            <a:ext cx="1856581" cy="238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4" y="5940152"/>
            <a:ext cx="402377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5300" y="2947788"/>
            <a:ext cx="228655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</a:t>
            </a:r>
            <a:r>
              <a:rPr lang="ru-RU" sz="2000" b="1" dirty="0" smtClean="0">
                <a:solidFill>
                  <a:srgbClr val="FF0000"/>
                </a:solidFill>
                <a:latin typeface="Segoe Script" pitchFamily="34" charset="0"/>
                <a:ea typeface="Times New Roman"/>
                <a:cs typeface="Times New Roman"/>
              </a:rPr>
              <a:t>Оказывается</a:t>
            </a:r>
            <a:r>
              <a:rPr lang="ru-RU" sz="2000" b="1" dirty="0">
                <a:solidFill>
                  <a:srgbClr val="FF0000"/>
                </a:solidFill>
                <a:latin typeface="Segoe Script" pitchFamily="34" charset="0"/>
                <a:ea typeface="Times New Roman"/>
                <a:cs typeface="Times New Roman"/>
              </a:rPr>
              <a:t>, маленькие футболисты </a:t>
            </a:r>
            <a:r>
              <a:rPr lang="ru-RU" sz="2000" b="1" dirty="0" smtClean="0">
                <a:solidFill>
                  <a:srgbClr val="FF0000"/>
                </a:solidFill>
                <a:latin typeface="Segoe Script" pitchFamily="34" charset="0"/>
                <a:ea typeface="Times New Roman"/>
                <a:cs typeface="Times New Roman"/>
              </a:rPr>
              <a:t>за тренировку пробегают </a:t>
            </a:r>
            <a:r>
              <a:rPr lang="ru-RU" sz="2000" b="1" dirty="0">
                <a:solidFill>
                  <a:srgbClr val="FF0000"/>
                </a:solidFill>
                <a:latin typeface="Segoe Script" pitchFamily="34" charset="0"/>
                <a:ea typeface="Times New Roman"/>
                <a:cs typeface="Times New Roman"/>
              </a:rPr>
              <a:t>целых 10 километров</a:t>
            </a:r>
            <a:r>
              <a:rPr lang="ru-RU" dirty="0">
                <a:solidFill>
                  <a:srgbClr val="FF0000"/>
                </a:solidFill>
                <a:latin typeface="Segoe Script" pitchFamily="34" charset="0"/>
                <a:ea typeface="Times New Roman"/>
                <a:cs typeface="Times New Roman"/>
              </a:rPr>
              <a:t>.</a:t>
            </a:r>
            <a:endParaRPr lang="ru-RU" sz="1200" dirty="0">
              <a:solidFill>
                <a:srgbClr val="FF0000"/>
              </a:solidFill>
              <a:latin typeface="Segoe Script" pitchFamily="34" charset="0"/>
              <a:ea typeface="Calibri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367" y="6152108"/>
            <a:ext cx="2444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Игра с мячом дарит нам радость,  общение и влияет на наше </a:t>
            </a:r>
            <a:r>
              <a:rPr lang="ru-RU" b="1" dirty="0" smtClean="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здоровье, укрепляя мышцы,  кости.</a:t>
            </a:r>
            <a:endParaRPr lang="ru-RU" b="1" dirty="0">
              <a:solidFill>
                <a:srgbClr val="FF0000"/>
              </a:solidFill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6" y="707334"/>
            <a:ext cx="4260921" cy="289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0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429">
            <a:off x="403784" y="4039928"/>
            <a:ext cx="3119718" cy="20798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07" y="1355141"/>
            <a:ext cx="3703163" cy="24687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5"/>
          <a:stretch/>
        </p:blipFill>
        <p:spPr>
          <a:xfrm rot="509976">
            <a:off x="3859149" y="4026189"/>
            <a:ext cx="2893662" cy="210728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16" y="6082057"/>
            <a:ext cx="3656062" cy="24373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1255566" y="268089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5DCE"/>
                </a:solidFill>
                <a:latin typeface="Trebuchet MS" pitchFamily="34" charset="0"/>
              </a:rPr>
              <a:t>Самой интересной игре – Футбол</a:t>
            </a:r>
          </a:p>
          <a:p>
            <a:pPr algn="ctr"/>
            <a:r>
              <a:rPr lang="ru-RU" sz="2000" b="1" i="1" dirty="0" smtClean="0">
                <a:solidFill>
                  <a:srgbClr val="005DCE"/>
                </a:solidFill>
                <a:latin typeface="Trebuchet MS" pitchFamily="34" charset="0"/>
              </a:rPr>
              <a:t> мы посветили  целый тематический день…</a:t>
            </a:r>
            <a:endParaRPr lang="ru-RU" sz="2000" b="1" i="1" dirty="0">
              <a:solidFill>
                <a:srgbClr val="005DCE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1323529">
            <a:off x="516398" y="6344457"/>
            <a:ext cx="1691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5DCE"/>
                </a:solidFill>
                <a:latin typeface="Trebuchet MS" pitchFamily="34" charset="0"/>
              </a:rPr>
              <a:t>Мы играли ,</a:t>
            </a:r>
          </a:p>
          <a:p>
            <a:r>
              <a:rPr lang="ru-RU" b="1" i="1" dirty="0">
                <a:solidFill>
                  <a:srgbClr val="005DCE"/>
                </a:solidFill>
                <a:latin typeface="Trebuchet MS" pitchFamily="34" charset="0"/>
              </a:rPr>
              <a:t>р</a:t>
            </a:r>
            <a:r>
              <a:rPr lang="ru-RU" b="1" i="1" dirty="0" smtClean="0">
                <a:solidFill>
                  <a:srgbClr val="005DCE"/>
                </a:solidFill>
                <a:latin typeface="Trebuchet MS" pitchFamily="34" charset="0"/>
              </a:rPr>
              <a:t>исовали, считали,</a:t>
            </a:r>
          </a:p>
          <a:p>
            <a:r>
              <a:rPr lang="ru-RU" b="1" i="1" dirty="0">
                <a:solidFill>
                  <a:srgbClr val="005DCE"/>
                </a:solidFill>
                <a:latin typeface="Trebuchet MS" pitchFamily="34" charset="0"/>
              </a:rPr>
              <a:t>к</a:t>
            </a:r>
            <a:r>
              <a:rPr lang="ru-RU" b="1" i="1" dirty="0" smtClean="0">
                <a:solidFill>
                  <a:srgbClr val="005DCE"/>
                </a:solidFill>
                <a:latin typeface="Trebuchet MS" pitchFamily="34" charset="0"/>
              </a:rPr>
              <a:t> нам приходили </a:t>
            </a:r>
          </a:p>
          <a:p>
            <a:r>
              <a:rPr lang="ru-RU" b="1" i="1" dirty="0" smtClean="0">
                <a:solidFill>
                  <a:srgbClr val="005DCE"/>
                </a:solidFill>
                <a:latin typeface="Trebuchet MS" pitchFamily="34" charset="0"/>
              </a:rPr>
              <a:t>наши мамы и папы, было здорово!</a:t>
            </a:r>
            <a:endParaRPr lang="ru-RU" b="1" i="1" dirty="0">
              <a:solidFill>
                <a:srgbClr val="005DCE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3341">
            <a:off x="641824" y="1378827"/>
            <a:ext cx="2760612" cy="184040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13333"/>
          <a:stretch/>
        </p:blipFill>
        <p:spPr>
          <a:xfrm rot="361062">
            <a:off x="3576460" y="3917043"/>
            <a:ext cx="2706340" cy="228704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56" y="6156176"/>
            <a:ext cx="3515074" cy="234338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65312" y="33027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Arial Narrow" pitchFamily="34" charset="0"/>
              </a:rPr>
              <a:t>Веселые старты начились с  веселой разминки!</a:t>
            </a:r>
            <a:endParaRPr lang="ru-RU" sz="2400" b="1" i="1" dirty="0">
              <a:solidFill>
                <a:srgbClr val="0033CC"/>
              </a:solidFill>
              <a:latin typeface="Arial Narrow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2984"/>
          <a:stretch/>
        </p:blipFill>
        <p:spPr>
          <a:xfrm rot="435601">
            <a:off x="3830257" y="1281426"/>
            <a:ext cx="2514465" cy="187846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908720" y="3144821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CC"/>
                </a:solidFill>
                <a:latin typeface="Trebuchet MS" pitchFamily="34" charset="0"/>
              </a:rPr>
              <a:t>Оказывается наши мамы и папы  самые меткие , смелые и быстрые.</a:t>
            </a:r>
            <a:endParaRPr lang="ru-RU" sz="2000" b="1" i="1" dirty="0">
              <a:solidFill>
                <a:srgbClr val="0033CC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7"/>
          <a:stretch/>
        </p:blipFill>
        <p:spPr>
          <a:xfrm>
            <a:off x="985841" y="1187624"/>
            <a:ext cx="5142586" cy="388119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378946" y="518638"/>
            <a:ext cx="442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rebuchet MS" pitchFamily="34" charset="0"/>
              </a:rPr>
              <a:t>«Мой веселый звонкий мяч»</a:t>
            </a:r>
            <a:endParaRPr lang="ru-RU" sz="2400" b="1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480" y="7452320"/>
            <a:ext cx="5668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rebuchet MS" pitchFamily="34" charset="0"/>
              </a:rPr>
              <a:t>Раньше мы даже и представить себе не могли,</a:t>
            </a:r>
          </a:p>
          <a:p>
            <a:r>
              <a:rPr lang="ru-RU" b="1" i="1" dirty="0">
                <a:solidFill>
                  <a:srgbClr val="FF0000"/>
                </a:solidFill>
                <a:latin typeface="Trebuchet MS" pitchFamily="34" charset="0"/>
              </a:rPr>
              <a:t>с</a:t>
            </a:r>
            <a:r>
              <a:rPr lang="ru-RU" b="1" i="1" dirty="0" smtClean="0">
                <a:solidFill>
                  <a:srgbClr val="FF0000"/>
                </a:solidFill>
                <a:latin typeface="Trebuchet MS" pitchFamily="34" charset="0"/>
              </a:rPr>
              <a:t>колько есть разных  и полезных для здоровья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rebuchet MS" pitchFamily="34" charset="0"/>
              </a:rPr>
              <a:t>упражнений.</a:t>
            </a:r>
            <a:endParaRPr lang="ru-RU" b="1" i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7222"/>
          <a:stretch/>
        </p:blipFill>
        <p:spPr>
          <a:xfrm rot="21042138">
            <a:off x="702724" y="5156885"/>
            <a:ext cx="2897217" cy="226492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13334" r="15422"/>
          <a:stretch/>
        </p:blipFill>
        <p:spPr>
          <a:xfrm rot="491783">
            <a:off x="4032815" y="5213113"/>
            <a:ext cx="1940614" cy="231342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37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338059"/>
            <a:ext cx="3744416" cy="249627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36" y="4044702"/>
            <a:ext cx="3456384" cy="230425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6379740"/>
            <a:ext cx="3370684" cy="224712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2152601" y="395536"/>
            <a:ext cx="3379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Мы очень любим играть </a:t>
            </a:r>
          </a:p>
          <a:p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Trebuchet MS" pitchFamily="34" charset="0"/>
              </a:rPr>
              <a:t> в подвижные игры…</a:t>
            </a:r>
            <a:endParaRPr lang="ru-RU" sz="2000" b="1" i="1" dirty="0">
              <a:solidFill>
                <a:schemeClr val="accent4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7112" y="2401532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rebuchet MS" pitchFamily="34" charset="0"/>
              </a:rPr>
              <a:t>«Передай мяч»</a:t>
            </a:r>
            <a:endParaRPr lang="ru-RU" sz="2000" b="1" i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313" y="4670544"/>
            <a:ext cx="1927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rebuchet MS" pitchFamily="34" charset="0"/>
              </a:rPr>
              <a:t>«Съедобное –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rebuchet MS" pitchFamily="34" charset="0"/>
              </a:rPr>
              <a:t>несъедобное»</a:t>
            </a:r>
            <a:endParaRPr lang="ru-RU" sz="2000" b="1" i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3380" y="7396157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rebuchet MS" pitchFamily="34" charset="0"/>
              </a:rPr>
              <a:t>«Часовой»</a:t>
            </a:r>
            <a:endParaRPr lang="ru-RU" sz="2000" b="1" i="1" dirty="0">
              <a:solidFill>
                <a:srgbClr val="7030A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7142" y="504415"/>
            <a:ext cx="6196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Каждый день  мы играли в мяч и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отмечали свои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rebuchet MS" pitchFamily="34" charset="0"/>
              </a:rPr>
              <a:t> успехи в экране наблюдений.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6"/>
          <a:stretch/>
        </p:blipFill>
        <p:spPr>
          <a:xfrm>
            <a:off x="809675" y="1672630"/>
            <a:ext cx="5355629" cy="388323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33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0768" y="627528"/>
            <a:ext cx="4464496" cy="142419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2000" b="1" i="1" dirty="0" smtClean="0">
                <a:ln>
                  <a:solidFill>
                    <a:schemeClr val="tx2">
                      <a:lumMod val="75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rebuchet MS" pitchFamily="34" charset="0"/>
              </a:rPr>
              <a:t>Мы лепили самые  разные мячи</a:t>
            </a:r>
            <a:r>
              <a:rPr lang="ru-RU" sz="2000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rebuchet MS" pitchFamily="34" charset="0"/>
              </a:rPr>
              <a:t>.</a:t>
            </a:r>
          </a:p>
          <a:p>
            <a:endParaRPr lang="ru-RU" sz="2000" b="1" i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4970" r="20570" b="16279"/>
          <a:stretch/>
        </p:blipFill>
        <p:spPr>
          <a:xfrm>
            <a:off x="4328120" y="4572000"/>
            <a:ext cx="1919486" cy="1874144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t="31666" r="31836" b="21184"/>
          <a:stretch/>
        </p:blipFill>
        <p:spPr>
          <a:xfrm>
            <a:off x="2625092" y="5856206"/>
            <a:ext cx="1895847" cy="1767749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6" t="28520" r="32134" b="21680"/>
          <a:stretch/>
        </p:blipFill>
        <p:spPr>
          <a:xfrm>
            <a:off x="988510" y="6740081"/>
            <a:ext cx="1936434" cy="1647826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5" t="22602" r="19066" b="18511"/>
          <a:stretch/>
        </p:blipFill>
        <p:spPr>
          <a:xfrm>
            <a:off x="4328120" y="6628891"/>
            <a:ext cx="1919486" cy="1870205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7" y="1892520"/>
            <a:ext cx="3455833" cy="349486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484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6792" y="46754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33CC"/>
                </a:solidFill>
                <a:latin typeface="Trebuchet MS" pitchFamily="34" charset="0"/>
              </a:rPr>
              <a:t>Оказывается ,мячом не только можно играть но и делать массаж.</a:t>
            </a:r>
            <a:endParaRPr lang="ru-RU" sz="2000" b="1" i="1" dirty="0">
              <a:solidFill>
                <a:srgbClr val="0033CC"/>
              </a:solidFill>
              <a:latin typeface="Trebuchet MS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1514461"/>
            <a:ext cx="3933056" cy="262203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116">
            <a:off x="1020556" y="4326885"/>
            <a:ext cx="2962698" cy="197513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64" y="6308877"/>
            <a:ext cx="3177208" cy="211813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814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91" y="7164288"/>
            <a:ext cx="5522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Trebuchet MS" pitchFamily="34" charset="0"/>
              </a:rPr>
              <a:t>Раскрашивая картинки мы узнали </a:t>
            </a:r>
          </a:p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Trebuchet MS" pitchFamily="34" charset="0"/>
              </a:rPr>
              <a:t> какие бывают мячи,</a:t>
            </a:r>
          </a:p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Trebuchet MS" pitchFamily="34" charset="0"/>
              </a:rPr>
              <a:t> из какого материала сделаны….</a:t>
            </a:r>
            <a:endParaRPr lang="ru-RU" sz="2400" b="1" i="1" dirty="0">
              <a:solidFill>
                <a:srgbClr val="0033CC"/>
              </a:solidFill>
              <a:latin typeface="Trebuchet MS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r="44692" b="18393"/>
          <a:stretch/>
        </p:blipFill>
        <p:spPr>
          <a:xfrm>
            <a:off x="2580331" y="539552"/>
            <a:ext cx="3245258" cy="366476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15000" r="16111" b="8750"/>
          <a:stretch/>
        </p:blipFill>
        <p:spPr>
          <a:xfrm rot="20927758">
            <a:off x="4184455" y="6060798"/>
            <a:ext cx="1315248" cy="123431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11667" r="12129"/>
          <a:stretch/>
        </p:blipFill>
        <p:spPr>
          <a:xfrm rot="1106397">
            <a:off x="3002205" y="4680918"/>
            <a:ext cx="1426839" cy="1445002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4" t="11667" r="18612"/>
          <a:stretch/>
        </p:blipFill>
        <p:spPr>
          <a:xfrm rot="1213460">
            <a:off x="4654063" y="4827480"/>
            <a:ext cx="1610966" cy="144103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8179" r="15278"/>
          <a:stretch/>
        </p:blipFill>
        <p:spPr>
          <a:xfrm rot="1660074">
            <a:off x="1039706" y="4250831"/>
            <a:ext cx="1509672" cy="13690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t="28750" r="20390"/>
          <a:stretch/>
        </p:blipFill>
        <p:spPr>
          <a:xfrm rot="1963761">
            <a:off x="1708469" y="5571238"/>
            <a:ext cx="1743724" cy="148649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34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7030A0"/>
                </a:solidFill>
              </a:rPr>
              <a:t>Муниципальное автономное учреждение дошкольного образования города Ялуторовска «Детский сад№8»</a:t>
            </a: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2133602"/>
            <a:ext cx="6038428" cy="60346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Материалы городского Креатив- фестиваля творческих и исследовательских проектов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«Надежда»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Направление: «Спорт».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«Мячи разные бывают, нам в здоровье помогают»</a:t>
            </a:r>
          </a:p>
          <a:p>
            <a:pPr marL="0" indent="0" algn="ctr">
              <a:buNone/>
            </a:pPr>
            <a:endParaRPr lang="ru-RU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Воспитанники старшей 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логопедической группы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«Звездоград»</a:t>
            </a:r>
          </a:p>
          <a:p>
            <a:pPr marL="0" indent="0" algn="r">
              <a:buNone/>
            </a:pPr>
            <a:endParaRPr 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</a:t>
            </a:r>
          </a:p>
          <a:p>
            <a:pPr marL="0" indent="0" algn="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Безгодова Анна Сергеевна</a:t>
            </a:r>
          </a:p>
          <a:p>
            <a:pPr marL="0" indent="0" algn="ctr">
              <a:buNone/>
            </a:pPr>
            <a:endParaRPr lang="ru-RU" sz="1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Ялуторовск,2018</a:t>
            </a:r>
            <a:endParaRPr lang="ru-RU" sz="1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03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8799" y="104360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1560" y="755577"/>
            <a:ext cx="46316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endParaRPr lang="ru-RU" sz="28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lumMod val="75000"/>
                  <a:alpha val="57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4745" y="641525"/>
            <a:ext cx="48367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783" y="694015"/>
            <a:ext cx="33682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3" y="1913323"/>
            <a:ext cx="4526027" cy="3017351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864013" y="343663"/>
            <a:ext cx="511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В музеи детского сада прошла интересная выставка 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«Эти</a:t>
            </a:r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разные мячи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4930674"/>
            <a:ext cx="3721733" cy="2481155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/>
          <p:cNvSpPr txBox="1"/>
          <p:nvPr/>
        </p:nvSpPr>
        <p:spPr>
          <a:xfrm>
            <a:off x="1104981" y="7411829"/>
            <a:ext cx="485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за чудо наш музей. Сколько много в нем мячей, книг, раскрасок для детей.</a:t>
            </a:r>
            <a:endParaRPr lang="ru-RU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5" y="5258143"/>
            <a:ext cx="953653" cy="21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1537858"/>
            <a:ext cx="3645024" cy="2430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27">
            <a:off x="495979" y="5350379"/>
            <a:ext cx="3168352" cy="2112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7">
            <a:off x="3241622" y="4059708"/>
            <a:ext cx="3044332" cy="2029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0728" y="395536"/>
            <a:ext cx="45993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</a:rPr>
              <a:t>Каждый день у нас, ребятки,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</a:rPr>
              <a:t>Начинается с зарядки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</a:rPr>
              <a:t>Сделать на сильней немного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</a:rPr>
              <a:t>Упражнения с Мячом помогут.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01709" y="6164279"/>
            <a:ext cx="27423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Segoe Script" pitchFamily="34" charset="0"/>
              </a:rPr>
              <a:t>Мы выяснили, что с маленьким мячом можно выполнить различные упражнения, которые помогают для здоровья.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03" y="1187624"/>
            <a:ext cx="4680520" cy="3120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353">
            <a:off x="282719" y="4369746"/>
            <a:ext cx="3645024" cy="2430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779">
            <a:off x="2604523" y="6278604"/>
            <a:ext cx="3429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6672" y="369468"/>
            <a:ext cx="638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Мы решили проверить ,а как  резиновый мяч помогает в здоровье</a:t>
            </a:r>
            <a:r>
              <a:rPr lang="ru-RU" dirty="0" smtClean="0">
                <a:solidFill>
                  <a:srgbClr val="0070C0"/>
                </a:solidFill>
                <a:latin typeface="Segoe Script" pitchFamily="34" charset="0"/>
              </a:rPr>
              <a:t>?</a:t>
            </a:r>
            <a:endParaRPr lang="ru-RU" dirty="0">
              <a:solidFill>
                <a:srgbClr val="0070C0"/>
              </a:solidFill>
              <a:latin typeface="Segoe Scrip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773160">
            <a:off x="368175" y="7397087"/>
            <a:ext cx="2589691" cy="1245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Для того чтобы быть здоровым, нужно много тренироваться!</a:t>
            </a:r>
            <a:endParaRPr lang="ru-RU" b="1" dirty="0">
              <a:solidFill>
                <a:srgbClr val="0070C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9" y="1436787"/>
            <a:ext cx="3429000" cy="228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49" y="3347864"/>
            <a:ext cx="3888432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5" y="5796136"/>
            <a:ext cx="4104456" cy="2736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725" y="611560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Мы познакомились с игрой волейбол, и узнали что полезного для здоровья дает эта игра?</a:t>
            </a:r>
            <a:endParaRPr lang="ru-RU" b="1" dirty="0">
              <a:solidFill>
                <a:srgbClr val="0070C0"/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622071">
            <a:off x="362594" y="4048797"/>
            <a:ext cx="1889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У нас получилась  очень интересная игра</a:t>
            </a:r>
            <a:endParaRPr lang="ru-RU" b="1" dirty="0">
              <a:solidFill>
                <a:srgbClr val="0070C0"/>
              </a:solidFill>
              <a:latin typeface="Segoe Scrip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0978" y="6702622"/>
            <a:ext cx="181838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Счет </a:t>
            </a:r>
            <a:r>
              <a:rPr lang="ru-RU" sz="2000" b="1" dirty="0" smtClean="0">
                <a:solidFill>
                  <a:srgbClr val="0070C0"/>
                </a:solidFill>
                <a:latin typeface="Segoe Script" pitchFamily="34" charset="0"/>
              </a:rPr>
              <a:t>5:2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Segoe Script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в пользу мальчишек</a:t>
            </a:r>
            <a:endParaRPr lang="ru-RU" b="1" dirty="0">
              <a:solidFill>
                <a:srgbClr val="0070C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29" y="395536"/>
            <a:ext cx="3888432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20" y="2609200"/>
            <a:ext cx="3459882" cy="2306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1" y="4775113"/>
            <a:ext cx="4104456" cy="2736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3916" y="7511417"/>
            <a:ext cx="5296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Segoe Script" pitchFamily="34" charset="0"/>
              </a:rPr>
              <a:t>Выяснили что игра в </a:t>
            </a:r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баскетбол, невероятно </a:t>
            </a:r>
            <a:r>
              <a:rPr lang="ru-RU" b="1" dirty="0">
                <a:solidFill>
                  <a:srgbClr val="0070C0"/>
                </a:solidFill>
                <a:latin typeface="Segoe Script" pitchFamily="34" charset="0"/>
              </a:rPr>
              <a:t>полезный вид спорта, занятие которым развивает все системы органов </a:t>
            </a:r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. </a:t>
            </a:r>
            <a:endParaRPr lang="ru-RU" b="1" dirty="0">
              <a:solidFill>
                <a:srgbClr val="0070C0"/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697" y="3020787"/>
            <a:ext cx="2648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Мы  бросали мяч из-за головы,</a:t>
            </a:r>
          </a:p>
          <a:p>
            <a:r>
              <a:rPr lang="ru-RU" b="1" dirty="0">
                <a:solidFill>
                  <a:srgbClr val="0070C0"/>
                </a:solidFill>
                <a:latin typeface="Segoe Script" pitchFamily="34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Segoe Script" pitchFamily="34" charset="0"/>
              </a:rPr>
              <a:t>ели мяч с отбиванием об пол и забрасывали  в корзину.</a:t>
            </a:r>
            <a:endParaRPr lang="ru-RU" b="1" dirty="0">
              <a:solidFill>
                <a:srgbClr val="0070C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648">
            <a:off x="2935369" y="587931"/>
            <a:ext cx="3307552" cy="220503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2928377"/>
            <a:ext cx="4085611" cy="272374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2062">
            <a:off x="974777" y="5983429"/>
            <a:ext cx="3614718" cy="24098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551211" y="347677"/>
            <a:ext cx="2373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Segoe Script" pitchFamily="34" charset="0"/>
              </a:rPr>
              <a:t>Активные любознайки провели исследование и узнали ,какой мяч тяжелее а какой легче и почему?</a:t>
            </a:r>
            <a:endParaRPr lang="ru-RU" sz="2000" dirty="0">
              <a:solidFill>
                <a:srgbClr val="0070C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50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t="14905" r="17450" b="4339"/>
          <a:stretch/>
        </p:blipFill>
        <p:spPr>
          <a:xfrm rot="20295360">
            <a:off x="4539857" y="4520980"/>
            <a:ext cx="1518573" cy="124447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4598" r="8036"/>
          <a:stretch/>
        </p:blipFill>
        <p:spPr>
          <a:xfrm rot="1067547">
            <a:off x="4542011" y="5882104"/>
            <a:ext cx="1730705" cy="14401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" b="2242"/>
          <a:stretch/>
        </p:blipFill>
        <p:spPr>
          <a:xfrm>
            <a:off x="872350" y="899592"/>
            <a:ext cx="4752073" cy="320658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190500">
              <a:srgbClr val="FF0000">
                <a:alpha val="40000"/>
              </a:srgb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796961" y="4782614"/>
            <a:ext cx="37841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</a:rPr>
              <a:t>Когда мы лепили  мяч, мы узнали, что мяч для игры в футбол.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</a:rPr>
              <a:t>Сшит  из 32 многоугольников 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Arial Black" pitchFamily="34" charset="0"/>
              </a:rPr>
              <a:t>белого и черного цвета.</a:t>
            </a:r>
            <a:endParaRPr lang="ru-RU" sz="20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6" r="6580"/>
          <a:stretch/>
        </p:blipFill>
        <p:spPr>
          <a:xfrm rot="20138241">
            <a:off x="3452963" y="7230245"/>
            <a:ext cx="1687730" cy="140480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t="4744" r="17987" b="5594"/>
          <a:stretch/>
        </p:blipFill>
        <p:spPr>
          <a:xfrm rot="19597596">
            <a:off x="1794242" y="7229477"/>
            <a:ext cx="1421985" cy="128956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064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699</Words>
  <Application>Microsoft Office PowerPoint</Application>
  <PresentationFormat>Экран (4:3)</PresentationFormat>
  <Paragraphs>108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автономное учреждение дошкольного образования города Ялуторовска «Детский сад№8»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82</cp:revision>
  <dcterms:created xsi:type="dcterms:W3CDTF">2017-02-19T05:38:27Z</dcterms:created>
  <dcterms:modified xsi:type="dcterms:W3CDTF">2018-01-23T13:35:08Z</dcterms:modified>
</cp:coreProperties>
</file>